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7" r:id="rId2"/>
    <p:sldId id="271" r:id="rId3"/>
    <p:sldId id="270" r:id="rId4"/>
    <p:sldId id="272" r:id="rId5"/>
    <p:sldId id="273" r:id="rId6"/>
    <p:sldId id="269" r:id="rId7"/>
    <p:sldId id="260" r:id="rId8"/>
    <p:sldId id="267" r:id="rId9"/>
    <p:sldId id="268" r:id="rId10"/>
    <p:sldId id="265" r:id="rId11"/>
    <p:sldId id="264" r:id="rId12"/>
    <p:sldId id="266" r:id="rId13"/>
    <p:sldId id="261" r:id="rId14"/>
    <p:sldId id="262" r:id="rId15"/>
    <p:sldId id="263" r:id="rId16"/>
    <p:sldId id="281" r:id="rId17"/>
    <p:sldId id="286" r:id="rId18"/>
    <p:sldId id="287" r:id="rId19"/>
    <p:sldId id="274" r:id="rId20"/>
    <p:sldId id="285" r:id="rId21"/>
    <p:sldId id="276" r:id="rId22"/>
    <p:sldId id="282" r:id="rId23"/>
    <p:sldId id="277" r:id="rId24"/>
    <p:sldId id="283" r:id="rId25"/>
    <p:sldId id="275" r:id="rId26"/>
    <p:sldId id="284" r:id="rId27"/>
    <p:sldId id="278" r:id="rId28"/>
    <p:sldId id="279" r:id="rId29"/>
    <p:sldId id="280" r:id="rId30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68A"/>
    <a:srgbClr val="B912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Destaqu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Estilo Médio 3 - Destaque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Estilo Escuro 2 - Destaque 1/Destaqu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4696"/>
  </p:normalViewPr>
  <p:slideViewPr>
    <p:cSldViewPr snapToGrid="0" snapToObjects="1">
      <p:cViewPr>
        <p:scale>
          <a:sx n="80" d="100"/>
          <a:sy n="80" d="100"/>
        </p:scale>
        <p:origin x="1016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27C585-0E8D-5E4F-8542-F1C6C0D236C1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41DB65-CF7D-6B4F-B04E-7B2A6CE3973A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8156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6789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57075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746581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92458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28872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472120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583403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099680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31302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827846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3862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9790473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21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104069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69255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23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2481798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39533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8635425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45524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181196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5106003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71754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4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07561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5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68284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6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746870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7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60174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8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39760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4905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err="1" smtClean="0"/>
              <a:t>Health</a:t>
            </a:r>
            <a:r>
              <a:rPr lang="pt-PT" dirty="0" smtClean="0"/>
              <a:t> </a:t>
            </a:r>
            <a:r>
              <a:rPr lang="pt-PT" dirty="0" err="1" smtClean="0"/>
              <a:t>Problems</a:t>
            </a:r>
            <a:r>
              <a:rPr lang="pt-PT" dirty="0" smtClean="0"/>
              <a:t> (stress, </a:t>
            </a:r>
            <a:r>
              <a:rPr lang="pt-PT" dirty="0" err="1" smtClean="0"/>
              <a:t>pollution</a:t>
            </a:r>
            <a:r>
              <a:rPr lang="pt-PT" dirty="0" smtClean="0"/>
              <a:t>,</a:t>
            </a:r>
            <a:r>
              <a:rPr lang="pt-PT" baseline="0" dirty="0" smtClean="0"/>
              <a:t> etc.) -&gt; </a:t>
            </a:r>
            <a:r>
              <a:rPr lang="pt-PT" baseline="0" dirty="0" err="1" smtClean="0"/>
              <a:t>related</a:t>
            </a:r>
            <a:r>
              <a:rPr lang="pt-PT" baseline="0" dirty="0" smtClean="0"/>
              <a:t> </a:t>
            </a:r>
            <a:r>
              <a:rPr lang="pt-PT" baseline="0" dirty="0" err="1" smtClean="0"/>
              <a:t>with</a:t>
            </a:r>
            <a:r>
              <a:rPr lang="pt-PT" baseline="0" dirty="0" smtClean="0"/>
              <a:t> </a:t>
            </a:r>
            <a:r>
              <a:rPr lang="pt-PT" baseline="0" dirty="0" err="1" smtClean="0"/>
              <a:t>environment</a:t>
            </a:r>
            <a:endParaRPr lang="pt-PT" dirty="0" smtClean="0"/>
          </a:p>
          <a:p>
            <a:r>
              <a:rPr lang="pt-PT" dirty="0" err="1" smtClean="0"/>
              <a:t>Economic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baseline="0" dirty="0" smtClean="0"/>
          </a:p>
          <a:p>
            <a:r>
              <a:rPr lang="pt-PT" baseline="0" dirty="0" err="1" smtClean="0"/>
              <a:t>Environmental</a:t>
            </a:r>
            <a:r>
              <a:rPr lang="pt-PT" baseline="0" dirty="0" smtClean="0"/>
              <a:t> </a:t>
            </a:r>
            <a:r>
              <a:rPr lang="pt-PT" baseline="0" dirty="0" err="1" smtClean="0"/>
              <a:t>impact</a:t>
            </a:r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C54132-D928-D54C-ABBE-ACE1209FEA7D}" type="slidenum">
              <a:rPr lang="pt-PT" smtClean="0"/>
              <a:t>10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5139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 smtClean="0"/>
              <a:t>Clique para editar o estilo de subtítulo do Modelo Global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90239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0618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5700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6619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62565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02864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4" name="Marcador de Posição de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5" name="Marcador de Posição do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6" name="Marcador de Posição de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7" name="Marcador de Posição d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8" name="Marcador de Posição do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13928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4" name="Marcador de Posição do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058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3" name="Marcador de Posição do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58689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0496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e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 smtClean="0"/>
              <a:t>Clique para editar os estilos do texto de Modelo Global</a:t>
            </a:r>
          </a:p>
        </p:txBody>
      </p:sp>
      <p:sp>
        <p:nvSpPr>
          <p:cNvPr id="5" name="Marcador de Posição d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4464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 smtClean="0"/>
              <a:t>Clique para editar o estilo de título do Modelo Global</a:t>
            </a:r>
            <a:endParaRPr lang="pt-PT"/>
          </a:p>
        </p:txBody>
      </p:sp>
      <p:sp>
        <p:nvSpPr>
          <p:cNvPr id="3" name="Marcador de Posição do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 smtClean="0"/>
              <a:t>Clique para editar os estilos do texto de Modelo Global</a:t>
            </a:r>
          </a:p>
          <a:p>
            <a:pPr lvl="1"/>
            <a:r>
              <a:rPr lang="pt-PT" smtClean="0"/>
              <a:t>Segundo nível</a:t>
            </a:r>
          </a:p>
          <a:p>
            <a:pPr lvl="2"/>
            <a:r>
              <a:rPr lang="pt-PT" smtClean="0"/>
              <a:t>Terceiro nível</a:t>
            </a:r>
          </a:p>
          <a:p>
            <a:pPr lvl="3"/>
            <a:r>
              <a:rPr lang="pt-PT" smtClean="0"/>
              <a:t>Quarto nível</a:t>
            </a:r>
          </a:p>
          <a:p>
            <a:pPr lvl="4"/>
            <a:r>
              <a:rPr lang="pt-PT" smtClean="0"/>
              <a:t>Quinto nível</a:t>
            </a:r>
            <a:endParaRPr lang="pt-PT"/>
          </a:p>
        </p:txBody>
      </p:sp>
      <p:sp>
        <p:nvSpPr>
          <p:cNvPr id="4" name="Marcador de Posição d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A83A8-9ADE-6247-980B-4AA43729DF8D}" type="datetimeFigureOut">
              <a:rPr lang="pt-PT" smtClean="0"/>
              <a:t>04/01/17</a:t>
            </a:fld>
            <a:endParaRPr lang="pt-PT"/>
          </a:p>
        </p:txBody>
      </p:sp>
      <p:sp>
        <p:nvSpPr>
          <p:cNvPr id="5" name="Marcador de Posição do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FDBCA2-62D9-984C-9988-0B353F6598C9}" type="slidenum">
              <a:rPr lang="pt-PT" smtClean="0"/>
              <a:t>‹n.º›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73319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86267" y="2235200"/>
            <a:ext cx="11633201" cy="914400"/>
          </a:xfrm>
        </p:spPr>
        <p:txBody>
          <a:bodyPr>
            <a:normAutofit/>
          </a:bodyPr>
          <a:lstStyle/>
          <a:p>
            <a:pPr algn="l"/>
            <a:r>
              <a:rPr lang="pt-PT" dirty="0" smtClean="0">
                <a:latin typeface="+mn-lt"/>
                <a:ea typeface="Roboto" charset="0"/>
                <a:cs typeface="Roboto" charset="0"/>
              </a:rPr>
              <a:t>::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Banking</a:t>
            </a:r>
            <a:r>
              <a:rPr lang="pt-PT" sz="4800" dirty="0" smtClean="0">
                <a:latin typeface="+mn-lt"/>
                <a:ea typeface="Roboto" charset="0"/>
                <a:cs typeface="Roboto" charset="0"/>
              </a:rPr>
              <a:t> data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mining</a:t>
            </a:r>
            <a:r>
              <a:rPr lang="pt-PT" sz="4800" dirty="0" smtClean="0">
                <a:latin typeface="+mn-lt"/>
                <a:ea typeface="Roboto" charset="0"/>
                <a:cs typeface="Roboto" charset="0"/>
              </a:rPr>
              <a:t> case </a:t>
            </a:r>
            <a:r>
              <a:rPr lang="pt-PT" sz="4800" dirty="0" err="1" smtClean="0">
                <a:latin typeface="+mn-lt"/>
                <a:ea typeface="Roboto" charset="0"/>
                <a:cs typeface="Roboto" charset="0"/>
              </a:rPr>
              <a:t>study</a:t>
            </a:r>
            <a:endParaRPr lang="pt-PT" sz="4800" dirty="0">
              <a:latin typeface="+mn-lt"/>
              <a:ea typeface="Roboto" charset="0"/>
              <a:cs typeface="Roboto" charset="0"/>
            </a:endParaRPr>
          </a:p>
        </p:txBody>
      </p:sp>
      <p:pic>
        <p:nvPicPr>
          <p:cNvPr id="1026" name="Picture 2" descr="eup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999" y="510064"/>
            <a:ext cx="2999411" cy="1040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/>
          <p:cNvSpPr txBox="1"/>
          <p:nvPr/>
        </p:nvSpPr>
        <p:spPr>
          <a:xfrm>
            <a:off x="253999" y="3454399"/>
            <a:ext cx="10600268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b="1" dirty="0" smtClean="0"/>
              <a:t>João Miguel Polónia Pascoal Faria</a:t>
            </a:r>
          </a:p>
          <a:p>
            <a:r>
              <a:rPr lang="pt-PT" sz="2800" b="1" dirty="0" smtClean="0"/>
              <a:t>Márcio Filipe Vilela Fontes</a:t>
            </a:r>
          </a:p>
          <a:p>
            <a:endParaRPr lang="pt-PT" sz="2800" b="1" dirty="0" smtClean="0"/>
          </a:p>
          <a:p>
            <a:r>
              <a:rPr lang="pt-PT" sz="2400" b="1" dirty="0" smtClean="0"/>
              <a:t>Supervisor</a:t>
            </a:r>
            <a:r>
              <a:rPr lang="pt-PT" sz="2400" dirty="0" smtClean="0"/>
              <a:t>: Prof. João Pedro Carvalho Leal Mendes Moreira</a:t>
            </a:r>
          </a:p>
          <a:p>
            <a:endParaRPr lang="pt-PT" sz="2000" b="1" dirty="0" smtClean="0"/>
          </a:p>
          <a:p>
            <a:r>
              <a:rPr lang="pt-PT" sz="2000" dirty="0" smtClean="0"/>
              <a:t>Mestrado Integrado em Engenharia Informática e Computação</a:t>
            </a:r>
            <a:endParaRPr lang="pt-PT" sz="2000" b="1" dirty="0"/>
          </a:p>
          <a:p>
            <a:endParaRPr lang="pt-PT" sz="2000" dirty="0" smtClean="0"/>
          </a:p>
          <a:p>
            <a:r>
              <a:rPr lang="pt-PT" sz="1600" dirty="0" smtClean="0"/>
              <a:t>Faculdade de Engenharia da Universidade do Porto</a:t>
            </a:r>
          </a:p>
          <a:p>
            <a:r>
              <a:rPr lang="pt-PT" sz="1600" dirty="0" err="1" smtClean="0"/>
              <a:t>January</a:t>
            </a:r>
            <a:r>
              <a:rPr lang="pt-PT" sz="1600" dirty="0" smtClean="0"/>
              <a:t> 6, 2016</a:t>
            </a:r>
          </a:p>
          <a:p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1640761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13482"/>
            <a:ext cx="621227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Average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Salary</a:t>
            </a:r>
            <a:r>
              <a:rPr lang="pt-PT" sz="4400" dirty="0" smtClean="0">
                <a:solidFill>
                  <a:srgbClr val="00568A"/>
                </a:solidFill>
              </a:rPr>
              <a:t> per </a:t>
            </a:r>
            <a:r>
              <a:rPr lang="pt-PT" sz="4400" dirty="0" err="1" smtClean="0">
                <a:solidFill>
                  <a:srgbClr val="00568A"/>
                </a:solidFill>
              </a:rPr>
              <a:t>District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10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5184" y="1579418"/>
            <a:ext cx="6681631" cy="5163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750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7267"/>
            <a:ext cx="84345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Crimes </a:t>
            </a:r>
            <a:r>
              <a:rPr lang="pt-PT" sz="4400" dirty="0" err="1" smtClean="0">
                <a:solidFill>
                  <a:srgbClr val="00568A"/>
                </a:solidFill>
              </a:rPr>
              <a:t>and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>
                <a:solidFill>
                  <a:srgbClr val="00568A"/>
                </a:solidFill>
              </a:rPr>
              <a:t>U</a:t>
            </a:r>
            <a:r>
              <a:rPr lang="pt-PT" sz="4400" dirty="0" err="1" smtClean="0">
                <a:solidFill>
                  <a:srgbClr val="00568A"/>
                </a:solidFill>
              </a:rPr>
              <a:t>nemployment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increase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11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8" y="1848379"/>
            <a:ext cx="6070102" cy="469053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1"/>
          <a:stretch/>
        </p:blipFill>
        <p:spPr>
          <a:xfrm>
            <a:off x="6096000" y="1797580"/>
            <a:ext cx="6096000" cy="476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5052"/>
            <a:ext cx="570572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Credit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cards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12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696"/>
          <a:stretch/>
        </p:blipFill>
        <p:spPr>
          <a:xfrm>
            <a:off x="1990388" y="1578264"/>
            <a:ext cx="8211224" cy="4778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075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7267"/>
            <a:ext cx="43265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Clients</a:t>
            </a:r>
            <a:r>
              <a:rPr lang="pt-PT" sz="4400" dirty="0" smtClean="0">
                <a:solidFill>
                  <a:srgbClr val="00568A"/>
                </a:solidFill>
              </a:rPr>
              <a:t> per </a:t>
            </a:r>
            <a:r>
              <a:rPr lang="pt-PT" sz="4400" dirty="0" err="1" smtClean="0">
                <a:solidFill>
                  <a:srgbClr val="00568A"/>
                </a:solidFill>
              </a:rPr>
              <a:t>Region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13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8166" y="1581534"/>
            <a:ext cx="6828367" cy="52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35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9"/>
            <a:ext cx="60340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Loan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amount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comparison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14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49"/>
          <a:stretch/>
        </p:blipFill>
        <p:spPr>
          <a:xfrm>
            <a:off x="2417482" y="1579418"/>
            <a:ext cx="7357036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666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61669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Loan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duration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15</a:t>
            </a:fld>
            <a:endParaRPr lang="pt-PT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700" y="1578264"/>
            <a:ext cx="6832600" cy="52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47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78627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Card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16</a:t>
            </a:fld>
            <a:endParaRPr lang="pt-PT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" t="6562" b="5014"/>
          <a:stretch/>
        </p:blipFill>
        <p:spPr>
          <a:xfrm>
            <a:off x="623455" y="1579418"/>
            <a:ext cx="7337478" cy="5147493"/>
          </a:xfrm>
          <a:prstGeom prst="rect">
            <a:avLst/>
          </a:prstGeom>
        </p:spPr>
      </p:pic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3783303"/>
              </p:ext>
            </p:extLst>
          </p:nvPr>
        </p:nvGraphicFramePr>
        <p:xfrm>
          <a:off x="8312650" y="2855364"/>
          <a:ext cx="298545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4892"/>
                <a:gridCol w="859155"/>
                <a:gridCol w="1081405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age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gender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card_type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-1.2302465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-0.3775839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0.25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-1.2061650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1.2849300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0.05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0.5920177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0.02777778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5822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97418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Demography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17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5571370"/>
              </p:ext>
            </p:extLst>
          </p:nvPr>
        </p:nvGraphicFramePr>
        <p:xfrm>
          <a:off x="8023892" y="2855364"/>
          <a:ext cx="36685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555"/>
                <a:gridCol w="1059180"/>
                <a:gridCol w="134378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age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inhabitants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-0.011794711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hr-HR" sz="1400" dirty="0" smtClean="0"/>
                        <a:t>2.1745980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0.008867357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i-FI" sz="1400" dirty="0" smtClean="0"/>
                        <a:t>-0.1410296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0.054998006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-0.3218908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>
                          <a:latin typeface="+mn-lt"/>
                        </a:rPr>
                        <a:t>-0.025915663</a:t>
                      </a:r>
                      <a:endParaRPr lang="pt-PT" sz="1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-0.4892006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...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" t="8170" b="5125"/>
          <a:stretch/>
        </p:blipFill>
        <p:spPr>
          <a:xfrm>
            <a:off x="623455" y="1676205"/>
            <a:ext cx="7283298" cy="501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3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9255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Client</a:t>
            </a:r>
            <a:r>
              <a:rPr lang="pt-PT" sz="4400" dirty="0" smtClean="0">
                <a:solidFill>
                  <a:srgbClr val="00568A"/>
                </a:solidFill>
              </a:rPr>
              <a:t> vs. </a:t>
            </a:r>
            <a:r>
              <a:rPr lang="pt-PT" sz="4400" dirty="0" err="1" smtClean="0">
                <a:solidFill>
                  <a:srgbClr val="00568A"/>
                </a:solidFill>
              </a:rPr>
              <a:t>Insurances</a:t>
            </a:r>
            <a:r>
              <a:rPr lang="pt-PT" sz="4400" dirty="0" smtClean="0">
                <a:solidFill>
                  <a:srgbClr val="00568A"/>
                </a:solidFill>
              </a:rPr>
              <a:t> Clusters (K-</a:t>
            </a:r>
            <a:r>
              <a:rPr lang="pt-PT" sz="4400" dirty="0" err="1" smtClean="0">
                <a:solidFill>
                  <a:srgbClr val="00568A"/>
                </a:solidFill>
              </a:rPr>
              <a:t>Means</a:t>
            </a:r>
            <a:r>
              <a:rPr lang="pt-PT" sz="4400" dirty="0" smtClean="0">
                <a:solidFill>
                  <a:srgbClr val="00568A"/>
                </a:solidFill>
              </a:rPr>
              <a:t>)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18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410306"/>
              </p:ext>
            </p:extLst>
          </p:nvPr>
        </p:nvGraphicFramePr>
        <p:xfrm>
          <a:off x="7793511" y="2855364"/>
          <a:ext cx="409105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5555"/>
                <a:gridCol w="1481709"/>
                <a:gridCol w="1343787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amount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n_entrepreneurs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nb-NO" sz="1400" dirty="0" smtClean="0"/>
                        <a:t>0.6656325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1.8903740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2.4398930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s-IS" sz="1400" dirty="0" smtClean="0"/>
                        <a:t>0.4066814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-0.7176040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-0.4633185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-0.4444360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0.1075921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-0.4689837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>
                          <a:latin typeface="+mn-lt"/>
                        </a:rPr>
                        <a:t>-0.1039707</a:t>
                      </a:r>
                      <a:endParaRPr lang="pt-PT" sz="14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-0.6054897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-0.2008185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7" t="6982" b="5866"/>
          <a:stretch/>
        </p:blipFill>
        <p:spPr>
          <a:xfrm>
            <a:off x="623455" y="1580710"/>
            <a:ext cx="6862618" cy="4742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097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#5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19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457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Predictive</a:t>
            </a:r>
            <a:r>
              <a:rPr lang="pt-PT" sz="6000" dirty="0" smtClean="0">
                <a:solidFill>
                  <a:srgbClr val="00568A"/>
                </a:solidFill>
              </a:rPr>
              <a:t> 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898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#1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33026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smtClean="0">
                <a:solidFill>
                  <a:srgbClr val="00568A"/>
                </a:solidFill>
              </a:rPr>
              <a:t>CRISP-DM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405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#PM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23309"/>
            <a:ext cx="11897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Title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20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55551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#6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21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90685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Limitations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err="1" smtClean="0">
                <a:solidFill>
                  <a:srgbClr val="00568A"/>
                </a:solidFill>
              </a:rPr>
              <a:t>and</a:t>
            </a:r>
            <a:r>
              <a:rPr lang="pt-PT" sz="6000" dirty="0" smtClean="0">
                <a:solidFill>
                  <a:srgbClr val="00568A"/>
                </a:solidFill>
              </a:rPr>
              <a:t> Future </a:t>
            </a:r>
            <a:r>
              <a:rPr lang="pt-PT" sz="6000" dirty="0" err="1" smtClean="0">
                <a:solidFill>
                  <a:srgbClr val="00568A"/>
                </a:solidFill>
              </a:rPr>
              <a:t>Work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797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879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smtClean="0">
                <a:solidFill>
                  <a:srgbClr val="B9122B"/>
                </a:solidFill>
              </a:rPr>
              <a:t>#LFW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22</a:t>
            </a:fld>
            <a:endParaRPr lang="pt-PT"/>
          </a:p>
        </p:txBody>
      </p:sp>
      <p:sp>
        <p:nvSpPr>
          <p:cNvPr id="7" name="CaixaDeTexto 6"/>
          <p:cNvSpPr txBox="1"/>
          <p:nvPr/>
        </p:nvSpPr>
        <p:spPr>
          <a:xfrm>
            <a:off x="2292439" y="423309"/>
            <a:ext cx="670664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Limitations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and</a:t>
            </a:r>
            <a:r>
              <a:rPr lang="pt-PT" sz="4400" dirty="0" smtClean="0">
                <a:solidFill>
                  <a:srgbClr val="00568A"/>
                </a:solidFill>
              </a:rPr>
              <a:t> Future </a:t>
            </a:r>
            <a:r>
              <a:rPr lang="pt-PT" sz="4400" dirty="0" err="1" smtClean="0">
                <a:solidFill>
                  <a:srgbClr val="00568A"/>
                </a:solidFill>
              </a:rPr>
              <a:t>Work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23455" y="1925783"/>
            <a:ext cx="9916208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>
                <a:solidFill>
                  <a:srgbClr val="B9122B"/>
                </a:solidFill>
              </a:rPr>
              <a:t>Limitations</a:t>
            </a:r>
            <a:endParaRPr lang="pt-PT" sz="2400" b="1" dirty="0" smtClean="0">
              <a:solidFill>
                <a:srgbClr val="B9122B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</a:t>
            </a:r>
            <a:r>
              <a:rPr lang="pt-PT" dirty="0" smtClean="0"/>
              <a:t> data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very</a:t>
            </a:r>
            <a:r>
              <a:rPr lang="pt-PT" dirty="0" smtClean="0"/>
              <a:t> </a:t>
            </a:r>
            <a:r>
              <a:rPr lang="pt-PT" dirty="0" err="1" smtClean="0"/>
              <a:t>old</a:t>
            </a:r>
            <a:r>
              <a:rPr lang="pt-PT" dirty="0" smtClean="0"/>
              <a:t>, </a:t>
            </a:r>
            <a:r>
              <a:rPr lang="pt-PT" dirty="0" err="1" smtClean="0"/>
              <a:t>so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potential</a:t>
            </a:r>
            <a:r>
              <a:rPr lang="pt-PT" dirty="0" smtClean="0"/>
              <a:t> </a:t>
            </a:r>
            <a:r>
              <a:rPr lang="pt-PT" dirty="0" err="1" smtClean="0"/>
              <a:t>applications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predictions</a:t>
            </a:r>
            <a:r>
              <a:rPr lang="pt-PT" dirty="0" smtClean="0"/>
              <a:t> </a:t>
            </a:r>
            <a:r>
              <a:rPr lang="pt-PT" dirty="0" err="1" smtClean="0"/>
              <a:t>may</a:t>
            </a:r>
            <a:r>
              <a:rPr lang="pt-PT" dirty="0" smtClean="0"/>
              <a:t> </a:t>
            </a:r>
            <a:r>
              <a:rPr lang="pt-PT" dirty="0" err="1" smtClean="0"/>
              <a:t>not</a:t>
            </a:r>
            <a:r>
              <a:rPr lang="pt-PT" dirty="0" smtClean="0"/>
              <a:t> </a:t>
            </a:r>
            <a:r>
              <a:rPr lang="pt-PT" dirty="0" err="1" smtClean="0"/>
              <a:t>be</a:t>
            </a:r>
            <a:r>
              <a:rPr lang="pt-PT" dirty="0" smtClean="0"/>
              <a:t> </a:t>
            </a:r>
            <a:r>
              <a:rPr lang="pt-PT" dirty="0" err="1" smtClean="0"/>
              <a:t>useful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If</a:t>
            </a:r>
            <a:r>
              <a:rPr lang="pt-PT" dirty="0" smtClean="0"/>
              <a:t> more data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gathered</a:t>
            </a:r>
            <a:r>
              <a:rPr lang="pt-PT" dirty="0" smtClean="0"/>
              <a:t>, </a:t>
            </a:r>
            <a:r>
              <a:rPr lang="pt-PT" dirty="0" err="1" smtClean="0"/>
              <a:t>better</a:t>
            </a:r>
            <a:r>
              <a:rPr lang="pt-PT" dirty="0" smtClean="0"/>
              <a:t> </a:t>
            </a:r>
            <a:r>
              <a:rPr lang="pt-PT" dirty="0" err="1" smtClean="0"/>
              <a:t>decisions</a:t>
            </a:r>
            <a:r>
              <a:rPr lang="pt-PT" dirty="0" smtClean="0"/>
              <a:t> </a:t>
            </a:r>
            <a:r>
              <a:rPr lang="pt-PT" dirty="0" err="1" smtClean="0"/>
              <a:t>could</a:t>
            </a:r>
            <a:r>
              <a:rPr lang="pt-PT" dirty="0" smtClean="0"/>
              <a:t> </a:t>
            </a:r>
            <a:r>
              <a:rPr lang="pt-PT" dirty="0" err="1" smtClean="0"/>
              <a:t>be</a:t>
            </a:r>
            <a:r>
              <a:rPr lang="pt-PT" dirty="0" smtClean="0"/>
              <a:t> </a:t>
            </a:r>
            <a:r>
              <a:rPr lang="pt-PT" dirty="0" err="1" smtClean="0"/>
              <a:t>taken</a:t>
            </a:r>
            <a:r>
              <a:rPr lang="pt-PT" dirty="0" smtClean="0"/>
              <a:t> (i.e. </a:t>
            </a:r>
            <a:r>
              <a:rPr lang="pt-PT" dirty="0" err="1" smtClean="0"/>
              <a:t>instead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having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average</a:t>
            </a:r>
            <a:r>
              <a:rPr lang="pt-PT" dirty="0" smtClean="0"/>
              <a:t> </a:t>
            </a:r>
            <a:r>
              <a:rPr lang="pt-PT" dirty="0" err="1" smtClean="0"/>
              <a:t>salary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a </a:t>
            </a:r>
            <a:r>
              <a:rPr lang="pt-PT" dirty="0" err="1" smtClean="0"/>
              <a:t>district</a:t>
            </a:r>
            <a:r>
              <a:rPr lang="pt-PT" dirty="0" smtClean="0"/>
              <a:t>, </a:t>
            </a: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would</a:t>
            </a:r>
            <a:r>
              <a:rPr lang="pt-PT" dirty="0" smtClean="0"/>
              <a:t> </a:t>
            </a:r>
            <a:r>
              <a:rPr lang="pt-PT" dirty="0" err="1" smtClean="0"/>
              <a:t>be</a:t>
            </a:r>
            <a:r>
              <a:rPr lang="pt-PT" dirty="0" smtClean="0"/>
              <a:t> more </a:t>
            </a:r>
            <a:r>
              <a:rPr lang="pt-PT" dirty="0" err="1" smtClean="0"/>
              <a:t>useful</a:t>
            </a:r>
            <a:r>
              <a:rPr lang="pt-PT" dirty="0" smtClean="0"/>
              <a:t> to </a:t>
            </a:r>
            <a:r>
              <a:rPr lang="pt-PT" dirty="0" err="1" smtClean="0"/>
              <a:t>have</a:t>
            </a:r>
            <a:r>
              <a:rPr lang="pt-PT" dirty="0" smtClean="0"/>
              <a:t> </a:t>
            </a:r>
            <a:r>
              <a:rPr lang="pt-PT" dirty="0" err="1" smtClean="0"/>
              <a:t>also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client’s</a:t>
            </a:r>
            <a:r>
              <a:rPr lang="pt-PT" dirty="0" smtClean="0"/>
              <a:t> </a:t>
            </a:r>
            <a:r>
              <a:rPr lang="pt-PT" dirty="0" err="1" smtClean="0"/>
              <a:t>salary</a:t>
            </a:r>
            <a:r>
              <a:rPr lang="pt-PT" dirty="0" smtClean="0"/>
              <a:t>);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There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a </a:t>
            </a:r>
            <a:r>
              <a:rPr lang="pt-PT" dirty="0" err="1" smtClean="0"/>
              <a:t>huge</a:t>
            </a:r>
            <a:r>
              <a:rPr lang="pt-PT" dirty="0" smtClean="0"/>
              <a:t> gap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instances</a:t>
            </a:r>
            <a:r>
              <a:rPr lang="pt-PT" dirty="0" smtClean="0"/>
              <a:t> </a:t>
            </a:r>
            <a:r>
              <a:rPr lang="pt-PT" dirty="0" err="1" smtClean="0"/>
              <a:t>between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successful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failed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training </a:t>
            </a:r>
            <a:r>
              <a:rPr lang="pt-PT" dirty="0" err="1" smtClean="0"/>
              <a:t>spreadsheet</a:t>
            </a:r>
            <a:r>
              <a:rPr lang="pt-PT" dirty="0" smtClean="0"/>
              <a:t>.</a:t>
            </a:r>
          </a:p>
          <a:p>
            <a:pPr marL="285750" indent="-285750">
              <a:buFont typeface="Arial" charset="0"/>
              <a:buChar char="•"/>
            </a:pPr>
            <a:endParaRPr lang="pt-PT" dirty="0"/>
          </a:p>
          <a:p>
            <a:endParaRPr lang="pt-PT" dirty="0"/>
          </a:p>
          <a:p>
            <a:r>
              <a:rPr lang="pt-PT" sz="2400" b="1" dirty="0" smtClean="0">
                <a:solidFill>
                  <a:srgbClr val="00568A"/>
                </a:solidFill>
              </a:rPr>
              <a:t>Future </a:t>
            </a:r>
            <a:r>
              <a:rPr lang="pt-PT" sz="2400" b="1" dirty="0" err="1" smtClean="0">
                <a:solidFill>
                  <a:srgbClr val="00568A"/>
                </a:solidFill>
              </a:rPr>
              <a:t>Work</a:t>
            </a:r>
            <a:endParaRPr lang="pt-PT" sz="2400" b="1" dirty="0">
              <a:solidFill>
                <a:srgbClr val="00568A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Perform</a:t>
            </a:r>
            <a:r>
              <a:rPr lang="pt-PT" dirty="0" smtClean="0"/>
              <a:t> a </a:t>
            </a:r>
            <a:r>
              <a:rPr lang="pt-PT" dirty="0" err="1" smtClean="0"/>
              <a:t>refinement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algorithms</a:t>
            </a:r>
            <a:r>
              <a:rPr lang="pt-PT" dirty="0" smtClean="0"/>
              <a:t> </a:t>
            </a:r>
            <a:r>
              <a:rPr lang="pt-PT" dirty="0" err="1" smtClean="0"/>
              <a:t>used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real </a:t>
            </a:r>
            <a:r>
              <a:rPr lang="pt-PT" dirty="0" err="1" smtClean="0"/>
              <a:t>tests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Use </a:t>
            </a:r>
            <a:r>
              <a:rPr lang="pt-PT" dirty="0" err="1" smtClean="0"/>
              <a:t>regression</a:t>
            </a:r>
            <a:r>
              <a:rPr lang="pt-PT" dirty="0" smtClean="0"/>
              <a:t> </a:t>
            </a:r>
            <a:r>
              <a:rPr lang="pt-PT" dirty="0" err="1" smtClean="0"/>
              <a:t>techniques</a:t>
            </a:r>
            <a:r>
              <a:rPr lang="pt-PT" dirty="0" smtClean="0"/>
              <a:t> to </a:t>
            </a:r>
            <a:r>
              <a:rPr lang="pt-PT" dirty="0" err="1" smtClean="0"/>
              <a:t>complement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Descriptive</a:t>
            </a:r>
            <a:r>
              <a:rPr lang="pt-PT" dirty="0" smtClean="0"/>
              <a:t> </a:t>
            </a:r>
            <a:r>
              <a:rPr lang="pt-PT" dirty="0" err="1" smtClean="0"/>
              <a:t>Modeling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Test</a:t>
            </a:r>
            <a:r>
              <a:rPr lang="pt-PT" dirty="0" smtClean="0"/>
              <a:t> </a:t>
            </a:r>
            <a:r>
              <a:rPr lang="pt-PT" dirty="0" err="1" smtClean="0"/>
              <a:t>different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new</a:t>
            </a:r>
            <a:r>
              <a:rPr lang="pt-PT" dirty="0" smtClean="0"/>
              <a:t> </a:t>
            </a:r>
            <a:r>
              <a:rPr lang="pt-PT" dirty="0" err="1" smtClean="0"/>
              <a:t>prediction</a:t>
            </a:r>
            <a:r>
              <a:rPr lang="pt-PT" dirty="0" smtClean="0"/>
              <a:t> </a:t>
            </a:r>
            <a:r>
              <a:rPr lang="pt-PT" dirty="0" err="1" smtClean="0"/>
              <a:t>methods</a:t>
            </a:r>
            <a:r>
              <a:rPr lang="pt-PT" dirty="0"/>
              <a:t>.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endParaRPr lang="pt-PT" dirty="0" smtClean="0"/>
          </a:p>
        </p:txBody>
      </p:sp>
    </p:spTree>
    <p:extLst>
      <p:ext uri="{BB962C8B-B14F-4D97-AF65-F5344CB8AC3E}">
        <p14:creationId xmlns:p14="http://schemas.microsoft.com/office/powerpoint/2010/main" val="423025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#7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23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38988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smtClean="0">
                <a:solidFill>
                  <a:srgbClr val="00568A"/>
                </a:solidFill>
              </a:rPr>
              <a:t>Conclusions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790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8791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#CC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24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2137893" y="404988"/>
            <a:ext cx="29129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Conclusions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623454" y="2695804"/>
            <a:ext cx="99162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</a:t>
            </a:r>
            <a:r>
              <a:rPr lang="pt-PT" dirty="0" err="1" smtClean="0"/>
              <a:t>identify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amount</a:t>
            </a:r>
            <a:r>
              <a:rPr lang="pt-PT" dirty="0" smtClean="0"/>
              <a:t> </a:t>
            </a:r>
            <a:r>
              <a:rPr lang="pt-PT" dirty="0" err="1" smtClean="0"/>
              <a:t>has</a:t>
            </a:r>
            <a:r>
              <a:rPr lang="pt-PT" dirty="0" smtClean="0"/>
              <a:t> a </a:t>
            </a:r>
            <a:r>
              <a:rPr lang="pt-PT" dirty="0" err="1" smtClean="0"/>
              <a:t>significant</a:t>
            </a:r>
            <a:r>
              <a:rPr lang="pt-PT" dirty="0" smtClean="0"/>
              <a:t> </a:t>
            </a:r>
            <a:r>
              <a:rPr lang="pt-PT" dirty="0" err="1" smtClean="0"/>
              <a:t>impact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success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prove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(</a:t>
            </a:r>
            <a:r>
              <a:rPr lang="pt-PT" dirty="0" err="1" smtClean="0"/>
              <a:t>scenarios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unemployment</a:t>
            </a:r>
            <a:r>
              <a:rPr lang="pt-PT" dirty="0" smtClean="0"/>
              <a:t>, </a:t>
            </a:r>
            <a:r>
              <a:rPr lang="pt-PT" dirty="0" err="1" smtClean="0"/>
              <a:t>high</a:t>
            </a:r>
            <a:r>
              <a:rPr lang="pt-PT" dirty="0" smtClean="0"/>
              <a:t> crime rate, etc.)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each</a:t>
            </a:r>
            <a:r>
              <a:rPr lang="pt-PT" dirty="0" smtClean="0"/>
              <a:t> </a:t>
            </a:r>
            <a:r>
              <a:rPr lang="pt-PT" dirty="0" err="1" smtClean="0"/>
              <a:t>client</a:t>
            </a:r>
            <a:r>
              <a:rPr lang="pt-PT" dirty="0" smtClean="0"/>
              <a:t> </a:t>
            </a:r>
            <a:r>
              <a:rPr lang="pt-PT" dirty="0" err="1" smtClean="0"/>
              <a:t>has</a:t>
            </a:r>
            <a:r>
              <a:rPr lang="pt-PT" dirty="0" smtClean="0"/>
              <a:t> </a:t>
            </a:r>
            <a:r>
              <a:rPr lang="pt-PT" dirty="0" err="1" smtClean="0"/>
              <a:t>significant</a:t>
            </a:r>
            <a:r>
              <a:rPr lang="pt-PT" dirty="0" smtClean="0"/>
              <a:t> </a:t>
            </a:r>
            <a:r>
              <a:rPr lang="pt-PT" dirty="0" err="1" smtClean="0"/>
              <a:t>impact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insurance</a:t>
            </a:r>
            <a:r>
              <a:rPr lang="pt-PT" dirty="0"/>
              <a:t> </a:t>
            </a:r>
            <a:r>
              <a:rPr lang="pt-PT" dirty="0" err="1" smtClean="0"/>
              <a:t>payments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</a:t>
            </a:r>
            <a:r>
              <a:rPr lang="pt-PT" dirty="0" err="1" smtClean="0"/>
              <a:t>find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classic</a:t>
            </a:r>
            <a:r>
              <a:rPr lang="pt-PT" dirty="0" smtClean="0"/>
              <a:t> </a:t>
            </a:r>
            <a:r>
              <a:rPr lang="pt-PT" dirty="0" err="1" smtClean="0"/>
              <a:t>card</a:t>
            </a:r>
            <a:r>
              <a:rPr lang="pt-PT" dirty="0" smtClean="0"/>
              <a:t> </a:t>
            </a:r>
            <a:r>
              <a:rPr lang="pt-PT" dirty="0" err="1" smtClean="0"/>
              <a:t>owners</a:t>
            </a:r>
            <a:r>
              <a:rPr lang="pt-PT" dirty="0" smtClean="0"/>
              <a:t> are </a:t>
            </a:r>
            <a:r>
              <a:rPr lang="pt-PT" dirty="0" err="1" smtClean="0"/>
              <a:t>usually</a:t>
            </a:r>
            <a:r>
              <a:rPr lang="pt-PT" dirty="0" smtClean="0"/>
              <a:t> male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older</a:t>
            </a:r>
            <a:r>
              <a:rPr lang="pt-PT" dirty="0" smtClean="0"/>
              <a:t> </a:t>
            </a:r>
            <a:r>
              <a:rPr lang="pt-PT" dirty="0" err="1" smtClean="0"/>
              <a:t>people</a:t>
            </a:r>
            <a:r>
              <a:rPr lang="pt-PT" dirty="0" smtClean="0"/>
              <a:t> (</a:t>
            </a:r>
            <a:r>
              <a:rPr lang="pt-PT" dirty="0" err="1" smtClean="0"/>
              <a:t>this</a:t>
            </a:r>
            <a:r>
              <a:rPr lang="pt-PT" dirty="0" smtClean="0"/>
              <a:t> </a:t>
            </a:r>
            <a:r>
              <a:rPr lang="pt-PT" dirty="0" err="1" smtClean="0"/>
              <a:t>helps</a:t>
            </a:r>
            <a:r>
              <a:rPr lang="pt-PT" dirty="0" smtClean="0"/>
              <a:t> to </a:t>
            </a:r>
            <a:r>
              <a:rPr lang="pt-PT" dirty="0" err="1" smtClean="0"/>
              <a:t>focus</a:t>
            </a:r>
            <a:r>
              <a:rPr lang="pt-PT" dirty="0" smtClean="0"/>
              <a:t> </a:t>
            </a:r>
            <a:r>
              <a:rPr lang="pt-PT" dirty="0" err="1" smtClean="0"/>
              <a:t>on</a:t>
            </a:r>
            <a:r>
              <a:rPr lang="pt-PT" dirty="0" smtClean="0"/>
              <a:t> </a:t>
            </a:r>
            <a:r>
              <a:rPr lang="pt-PT" dirty="0" err="1" smtClean="0"/>
              <a:t>specific</a:t>
            </a:r>
            <a:r>
              <a:rPr lang="pt-PT" dirty="0" smtClean="0"/>
              <a:t> </a:t>
            </a:r>
            <a:r>
              <a:rPr lang="pt-PT" dirty="0" err="1" smtClean="0"/>
              <a:t>type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ads</a:t>
            </a:r>
            <a:r>
              <a:rPr lang="pt-PT" dirty="0" smtClean="0"/>
              <a:t>);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was</a:t>
            </a:r>
            <a:r>
              <a:rPr lang="pt-PT" dirty="0" smtClean="0"/>
              <a:t> </a:t>
            </a:r>
            <a:r>
              <a:rPr lang="pt-PT" dirty="0" err="1" smtClean="0"/>
              <a:t>possible</a:t>
            </a:r>
            <a:r>
              <a:rPr lang="pt-PT" dirty="0" smtClean="0"/>
              <a:t> to </a:t>
            </a:r>
            <a:r>
              <a:rPr lang="pt-PT" dirty="0" err="1" smtClean="0"/>
              <a:t>conclude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target </a:t>
            </a:r>
            <a:r>
              <a:rPr lang="pt-PT" dirty="0" err="1" smtClean="0"/>
              <a:t>South</a:t>
            </a:r>
            <a:r>
              <a:rPr lang="pt-PT" dirty="0" smtClean="0"/>
              <a:t> Bohemia in </a:t>
            </a:r>
            <a:r>
              <a:rPr lang="pt-PT" dirty="0" err="1" smtClean="0"/>
              <a:t>order</a:t>
            </a:r>
            <a:r>
              <a:rPr lang="pt-PT" dirty="0" smtClean="0"/>
              <a:t> to </a:t>
            </a:r>
            <a:r>
              <a:rPr lang="pt-PT" dirty="0" err="1" smtClean="0"/>
              <a:t>get</a:t>
            </a:r>
            <a:r>
              <a:rPr lang="pt-PT" dirty="0" smtClean="0"/>
              <a:t> more </a:t>
            </a:r>
            <a:r>
              <a:rPr lang="pt-PT" dirty="0" err="1" smtClean="0"/>
              <a:t>clients</a:t>
            </a:r>
            <a:r>
              <a:rPr lang="pt-PT" dirty="0" smtClean="0"/>
              <a:t>;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It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suggested</a:t>
            </a:r>
            <a:r>
              <a:rPr lang="pt-PT" dirty="0" smtClean="0"/>
              <a:t> </a:t>
            </a:r>
            <a:r>
              <a:rPr lang="pt-PT" dirty="0" err="1" smtClean="0"/>
              <a:t>that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“</a:t>
            </a:r>
            <a:r>
              <a:rPr lang="pt-PT" dirty="0" err="1" smtClean="0"/>
              <a:t>help</a:t>
            </a:r>
            <a:r>
              <a:rPr lang="pt-PT" dirty="0" smtClean="0"/>
              <a:t>”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which</a:t>
            </a:r>
            <a:r>
              <a:rPr lang="pt-PT" dirty="0" smtClean="0"/>
              <a:t> are </a:t>
            </a:r>
            <a:r>
              <a:rPr lang="pt-PT" dirty="0" err="1" smtClean="0"/>
              <a:t>unemployed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, </a:t>
            </a:r>
            <a:r>
              <a:rPr lang="pt-PT" dirty="0" err="1" smtClean="0"/>
              <a:t>by</a:t>
            </a:r>
            <a:r>
              <a:rPr lang="pt-PT" dirty="0" smtClean="0"/>
              <a:t> </a:t>
            </a:r>
            <a:r>
              <a:rPr lang="pt-PT" dirty="0" err="1" smtClean="0"/>
              <a:t>reducing</a:t>
            </a:r>
            <a:r>
              <a:rPr lang="pt-PT" dirty="0" smtClean="0"/>
              <a:t> taxes for </a:t>
            </a:r>
            <a:r>
              <a:rPr lang="pt-PT" dirty="0" err="1" smtClean="0"/>
              <a:t>example</a:t>
            </a:r>
            <a:r>
              <a:rPr lang="pt-PT" dirty="0" smtClean="0"/>
              <a:t>, </a:t>
            </a:r>
            <a:r>
              <a:rPr lang="pt-PT" dirty="0" err="1" smtClean="0"/>
              <a:t>if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unemployment</a:t>
            </a:r>
            <a:r>
              <a:rPr lang="pt-PT" dirty="0" smtClean="0"/>
              <a:t> </a:t>
            </a:r>
            <a:r>
              <a:rPr lang="pt-PT" dirty="0" err="1" smtClean="0"/>
              <a:t>increase</a:t>
            </a:r>
            <a:r>
              <a:rPr lang="pt-PT" dirty="0" smtClean="0"/>
              <a:t> </a:t>
            </a:r>
            <a:r>
              <a:rPr lang="pt-PT" dirty="0" err="1" smtClean="0"/>
              <a:t>from</a:t>
            </a:r>
            <a:r>
              <a:rPr lang="pt-PT" dirty="0" smtClean="0"/>
              <a:t> 95-96 </a:t>
            </a:r>
            <a:r>
              <a:rPr lang="pt-PT" dirty="0" err="1" smtClean="0"/>
              <a:t>shall</a:t>
            </a:r>
            <a:r>
              <a:rPr lang="pt-PT" dirty="0" smtClean="0"/>
              <a:t> continue.</a:t>
            </a:r>
          </a:p>
        </p:txBody>
      </p:sp>
    </p:spTree>
    <p:extLst>
      <p:ext uri="{BB962C8B-B14F-4D97-AF65-F5344CB8AC3E}">
        <p14:creationId xmlns:p14="http://schemas.microsoft.com/office/powerpoint/2010/main" val="1185665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25</a:t>
            </a:fld>
            <a:endParaRPr lang="pt-PT"/>
          </a:p>
        </p:txBody>
      </p:sp>
      <p:pic>
        <p:nvPicPr>
          <p:cNvPr id="5" name="Picture 2" descr="eup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789" y="1948505"/>
            <a:ext cx="8055811" cy="279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809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#8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26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28076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Annexes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403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27</a:t>
            </a:fld>
            <a:endParaRPr lang="pt-PT"/>
          </a:p>
        </p:txBody>
      </p:sp>
      <p:graphicFrame>
        <p:nvGraphicFramePr>
          <p:cNvPr id="8" name="Tabe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926404"/>
              </p:ext>
            </p:extLst>
          </p:nvPr>
        </p:nvGraphicFramePr>
        <p:xfrm>
          <a:off x="623455" y="2362178"/>
          <a:ext cx="3720085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57555"/>
                <a:gridCol w="859155"/>
                <a:gridCol w="1033082"/>
                <a:gridCol w="107029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disp_id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OWNER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OWNER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DISPONENT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CaixaDeTexto 8"/>
          <p:cNvSpPr txBox="1"/>
          <p:nvPr/>
        </p:nvSpPr>
        <p:spPr>
          <a:xfrm>
            <a:off x="527203" y="1846212"/>
            <a:ext cx="2088084" cy="33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Disposition</a:t>
            </a:r>
            <a:endParaRPr lang="pt-PT" b="1" dirty="0"/>
          </a:p>
        </p:txBody>
      </p:sp>
      <p:graphicFrame>
        <p:nvGraphicFramePr>
          <p:cNvPr id="10" name="Tabe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6416136"/>
              </p:ext>
            </p:extLst>
          </p:nvPr>
        </p:nvGraphicFramePr>
        <p:xfrm>
          <a:off x="623455" y="4560872"/>
          <a:ext cx="424834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3082"/>
                <a:gridCol w="966724"/>
                <a:gridCol w="1483043"/>
                <a:gridCol w="76549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district_id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frequency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date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576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3818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 sz="1400" dirty="0" err="1" smtClean="0"/>
                        <a:t>monthly</a:t>
                      </a:r>
                      <a:r>
                        <a:rPr lang="pt-PT" sz="1400" baseline="0" dirty="0" smtClean="0"/>
                        <a:t> </a:t>
                      </a:r>
                      <a:r>
                        <a:rPr lang="pt-PT" sz="1400" baseline="0" dirty="0" err="1" smtClean="0"/>
                        <a:t>issuance</a:t>
                      </a:r>
                      <a:endParaRPr lang="pt-PT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930101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1" name="CaixaDeTexto 10"/>
          <p:cNvSpPr txBox="1"/>
          <p:nvPr/>
        </p:nvSpPr>
        <p:spPr>
          <a:xfrm>
            <a:off x="531496" y="4011212"/>
            <a:ext cx="2088084" cy="33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Account</a:t>
            </a:r>
            <a:endParaRPr lang="pt-PT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5454641" y="1900973"/>
            <a:ext cx="240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Credit</a:t>
            </a:r>
            <a:r>
              <a:rPr lang="pt-PT" b="1" dirty="0" smtClean="0"/>
              <a:t> </a:t>
            </a:r>
            <a:r>
              <a:rPr lang="pt-PT" b="1" dirty="0" err="1" smtClean="0"/>
              <a:t>card</a:t>
            </a:r>
            <a:r>
              <a:rPr lang="pt-PT" b="1" dirty="0" smtClean="0"/>
              <a:t> (</a:t>
            </a:r>
            <a:r>
              <a:rPr lang="pt-PT" b="1" dirty="0" err="1" smtClean="0"/>
              <a:t>sanctions</a:t>
            </a:r>
            <a:r>
              <a:rPr lang="pt-PT" b="1" dirty="0" smtClean="0"/>
              <a:t>)</a:t>
            </a:r>
            <a:endParaRPr lang="pt-PT" b="1" dirty="0"/>
          </a:p>
        </p:txBody>
      </p:sp>
      <p:graphicFrame>
        <p:nvGraphicFramePr>
          <p:cNvPr id="13" name="Tabe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8528035"/>
              </p:ext>
            </p:extLst>
          </p:nvPr>
        </p:nvGraphicFramePr>
        <p:xfrm>
          <a:off x="5534851" y="2373844"/>
          <a:ext cx="4864383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68794"/>
                <a:gridCol w="758092"/>
                <a:gridCol w="859155"/>
                <a:gridCol w="679768"/>
                <a:gridCol w="765492"/>
                <a:gridCol w="1033082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card_id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disp_id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type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issued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117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649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649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junior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961123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539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786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5478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5478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classic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961231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4543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1164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12269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12577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classic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960812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10227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Tabe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43031"/>
              </p:ext>
            </p:extLst>
          </p:nvPr>
        </p:nvGraphicFramePr>
        <p:xfrm>
          <a:off x="5504370" y="4560416"/>
          <a:ext cx="6212459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5408"/>
                <a:gridCol w="1100455"/>
                <a:gridCol w="765492"/>
                <a:gridCol w="586105"/>
                <a:gridCol w="1120013"/>
                <a:gridCol w="800418"/>
                <a:gridCol w="984568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order_id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account_src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date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bank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account_dst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amount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k_symbol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931105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930905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931205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QR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13943797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7266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household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5" name="CaixaDeTexto 14"/>
          <p:cNvSpPr txBox="1"/>
          <p:nvPr/>
        </p:nvSpPr>
        <p:spPr>
          <a:xfrm>
            <a:off x="5424160" y="4039844"/>
            <a:ext cx="2402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Payment</a:t>
            </a:r>
            <a:r>
              <a:rPr lang="pt-PT" b="1" dirty="0" smtClean="0"/>
              <a:t> </a:t>
            </a:r>
            <a:r>
              <a:rPr lang="pt-PT" b="1" dirty="0" err="1" smtClean="0"/>
              <a:t>Orders</a:t>
            </a:r>
            <a:endParaRPr lang="pt-PT" b="1" dirty="0"/>
          </a:p>
        </p:txBody>
      </p:sp>
    </p:spTree>
    <p:extLst>
      <p:ext uri="{BB962C8B-B14F-4D97-AF65-F5344CB8AC3E}">
        <p14:creationId xmlns:p14="http://schemas.microsoft.com/office/powerpoint/2010/main" val="97738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28</a:t>
            </a:fld>
            <a:endParaRPr lang="pt-PT"/>
          </a:p>
        </p:txBody>
      </p:sp>
      <p:sp>
        <p:nvSpPr>
          <p:cNvPr id="9" name="CaixaDeTexto 8"/>
          <p:cNvSpPr txBox="1"/>
          <p:nvPr/>
        </p:nvSpPr>
        <p:spPr>
          <a:xfrm>
            <a:off x="527203" y="1846212"/>
            <a:ext cx="2088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District</a:t>
            </a:r>
            <a:endParaRPr lang="pt-PT" b="1" dirty="0"/>
          </a:p>
        </p:txBody>
      </p:sp>
      <p:graphicFrame>
        <p:nvGraphicFramePr>
          <p:cNvPr id="14" name="Tabela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083874"/>
              </p:ext>
            </p:extLst>
          </p:nvPr>
        </p:nvGraphicFramePr>
        <p:xfrm>
          <a:off x="623455" y="2370043"/>
          <a:ext cx="10293669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5882"/>
                <a:gridCol w="1060386"/>
                <a:gridCol w="1425512"/>
                <a:gridCol w="2020634"/>
                <a:gridCol w="1623441"/>
                <a:gridCol w="1623441"/>
                <a:gridCol w="984568"/>
                <a:gridCol w="979805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code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name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region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ratio_urban_inhabitants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unemployment_95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unemployment_96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crimes_95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crimes_96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Hl.m</a:t>
                      </a:r>
                      <a:r>
                        <a:rPr lang="pt-PT" sz="1400" dirty="0" smtClean="0"/>
                        <a:t>. Praha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Prague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0.29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0.43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85677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99107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Benesov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Central Bohemia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46.7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1.57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1.85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2159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2674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Beroun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Central Bohemia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41.7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1.95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2.21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2824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2813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CaixaDeTexto 16"/>
          <p:cNvSpPr txBox="1"/>
          <p:nvPr/>
        </p:nvSpPr>
        <p:spPr>
          <a:xfrm>
            <a:off x="531496" y="4011212"/>
            <a:ext cx="2088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b="1" dirty="0" err="1" smtClean="0"/>
              <a:t>Client</a:t>
            </a:r>
            <a:endParaRPr lang="pt-PT" b="1" dirty="0"/>
          </a:p>
        </p:txBody>
      </p:sp>
      <p:graphicFrame>
        <p:nvGraphicFramePr>
          <p:cNvPr id="18" name="Tabela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346180"/>
              </p:ext>
            </p:extLst>
          </p:nvPr>
        </p:nvGraphicFramePr>
        <p:xfrm>
          <a:off x="623454" y="4557496"/>
          <a:ext cx="5900992" cy="146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9155"/>
                <a:gridCol w="1254442"/>
                <a:gridCol w="966724"/>
                <a:gridCol w="584518"/>
                <a:gridCol w="713105"/>
                <a:gridCol w="538480"/>
                <a:gridCol w="984568"/>
              </a:tblGrid>
              <a:tr h="347508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client_id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birth_number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district_id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year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month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day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err="1" smtClean="0"/>
                        <a:t>gender</a:t>
                      </a:r>
                      <a:endParaRPr lang="pt-PT" sz="1400" dirty="0"/>
                    </a:p>
                  </a:txBody>
                  <a:tcPr>
                    <a:solidFill>
                      <a:srgbClr val="00568A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706213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18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1970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f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450204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1945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02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04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m</a:t>
                      </a:r>
                      <a:endParaRPr lang="pt-PT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3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406009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1940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10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09</a:t>
                      </a:r>
                      <a:endParaRPr lang="pt-PT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 sz="1400" dirty="0" smtClean="0"/>
                        <a:t>f</a:t>
                      </a:r>
                      <a:endParaRPr lang="pt-PT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08378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AN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15502" y="513363"/>
            <a:ext cx="9363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3200" dirty="0" err="1" smtClean="0">
                <a:solidFill>
                  <a:srgbClr val="00568A"/>
                </a:solidFill>
              </a:rPr>
              <a:t>Decision</a:t>
            </a:r>
            <a:r>
              <a:rPr lang="pt-PT" sz="3200" dirty="0" smtClean="0">
                <a:solidFill>
                  <a:srgbClr val="00568A"/>
                </a:solidFill>
              </a:rPr>
              <a:t> </a:t>
            </a:r>
            <a:r>
              <a:rPr lang="pt-PT" sz="3200" dirty="0" err="1" smtClean="0">
                <a:solidFill>
                  <a:srgbClr val="00568A"/>
                </a:solidFill>
              </a:rPr>
              <a:t>Tree</a:t>
            </a:r>
            <a:r>
              <a:rPr lang="pt-PT" sz="3200" dirty="0" smtClean="0">
                <a:solidFill>
                  <a:srgbClr val="00568A"/>
                </a:solidFill>
              </a:rPr>
              <a:t> </a:t>
            </a:r>
            <a:r>
              <a:rPr lang="mr-IN" sz="3200" dirty="0" smtClean="0">
                <a:solidFill>
                  <a:srgbClr val="00568A"/>
                </a:solidFill>
              </a:rPr>
              <a:t>–</a:t>
            </a:r>
            <a:r>
              <a:rPr lang="pt-PT" sz="3200" dirty="0" smtClean="0">
                <a:solidFill>
                  <a:srgbClr val="00568A"/>
                </a:solidFill>
              </a:rPr>
              <a:t> </a:t>
            </a:r>
            <a:r>
              <a:rPr lang="pt-PT" sz="3200" dirty="0" err="1" smtClean="0">
                <a:solidFill>
                  <a:srgbClr val="00568A"/>
                </a:solidFill>
              </a:rPr>
              <a:t>Loan</a:t>
            </a:r>
            <a:r>
              <a:rPr lang="pt-PT" sz="3200" dirty="0" smtClean="0">
                <a:solidFill>
                  <a:srgbClr val="00568A"/>
                </a:solidFill>
              </a:rPr>
              <a:t> </a:t>
            </a:r>
            <a:r>
              <a:rPr lang="pt-PT" sz="3200" dirty="0" err="1" smtClean="0">
                <a:solidFill>
                  <a:srgbClr val="00568A"/>
                </a:solidFill>
              </a:rPr>
              <a:t>success</a:t>
            </a:r>
            <a:r>
              <a:rPr lang="pt-PT" sz="3200" dirty="0">
                <a:solidFill>
                  <a:srgbClr val="00568A"/>
                </a:solidFill>
              </a:rPr>
              <a:t> </a:t>
            </a:r>
            <a:r>
              <a:rPr lang="pt-PT" sz="3200" dirty="0" smtClean="0">
                <a:solidFill>
                  <a:srgbClr val="00568A"/>
                </a:solidFill>
              </a:rPr>
              <a:t>(</a:t>
            </a:r>
            <a:r>
              <a:rPr lang="pt-PT" sz="3200" dirty="0" err="1" smtClean="0">
                <a:solidFill>
                  <a:srgbClr val="00568A"/>
                </a:solidFill>
              </a:rPr>
              <a:t>amount</a:t>
            </a:r>
            <a:r>
              <a:rPr lang="pt-PT" sz="3200" dirty="0" smtClean="0">
                <a:solidFill>
                  <a:srgbClr val="00568A"/>
                </a:solidFill>
              </a:rPr>
              <a:t>, </a:t>
            </a:r>
            <a:r>
              <a:rPr lang="pt-PT" sz="3200" dirty="0" err="1" smtClean="0">
                <a:solidFill>
                  <a:srgbClr val="00568A"/>
                </a:solidFill>
              </a:rPr>
              <a:t>salary</a:t>
            </a:r>
            <a:r>
              <a:rPr lang="pt-PT" sz="3200" dirty="0" smtClean="0">
                <a:solidFill>
                  <a:srgbClr val="00568A"/>
                </a:solidFill>
              </a:rPr>
              <a:t>, </a:t>
            </a:r>
            <a:r>
              <a:rPr lang="pt-PT" sz="3200" dirty="0" err="1" smtClean="0">
                <a:solidFill>
                  <a:srgbClr val="00568A"/>
                </a:solidFill>
              </a:rPr>
              <a:t>duration</a:t>
            </a:r>
            <a:r>
              <a:rPr lang="pt-PT" sz="3200" dirty="0" smtClean="0">
                <a:solidFill>
                  <a:srgbClr val="00568A"/>
                </a:solidFill>
              </a:rPr>
              <a:t>)</a:t>
            </a:r>
            <a:endParaRPr lang="pt-PT" sz="32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29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0248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4" y="346365"/>
            <a:ext cx="19111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smtClean="0">
                <a:solidFill>
                  <a:srgbClr val="B9122B"/>
                </a:solidFill>
              </a:rPr>
              <a:t>#CDM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3</a:t>
            </a:fld>
            <a:endParaRPr lang="pt-PT"/>
          </a:p>
        </p:txBody>
      </p:sp>
      <p:sp>
        <p:nvSpPr>
          <p:cNvPr id="7" name="CaixaDeTexto 6"/>
          <p:cNvSpPr txBox="1"/>
          <p:nvPr/>
        </p:nvSpPr>
        <p:spPr>
          <a:xfrm>
            <a:off x="2534653" y="423309"/>
            <a:ext cx="24734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CRISP-DM</a:t>
            </a:r>
            <a:endParaRPr lang="pt-PT" sz="4400" dirty="0">
              <a:solidFill>
                <a:srgbClr val="00568A"/>
              </a:solidFill>
            </a:endParaRP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39"/>
          <a:stretch/>
        </p:blipFill>
        <p:spPr>
          <a:xfrm>
            <a:off x="3352800" y="1579418"/>
            <a:ext cx="5486400" cy="527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3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#2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4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63034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Domain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err="1" smtClean="0">
                <a:solidFill>
                  <a:srgbClr val="00568A"/>
                </a:solidFill>
              </a:rPr>
              <a:t>description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778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#DD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5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623455" y="1925783"/>
            <a:ext cx="938463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/>
              <a:t>Topic</a:t>
            </a:r>
            <a:endParaRPr lang="pt-PT" sz="2400" b="1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Data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banking</a:t>
            </a:r>
            <a:r>
              <a:rPr lang="pt-PT" dirty="0" smtClean="0"/>
              <a:t> </a:t>
            </a:r>
            <a:r>
              <a:rPr lang="pt-PT" dirty="0" err="1" smtClean="0"/>
              <a:t>operations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a regular </a:t>
            </a:r>
            <a:r>
              <a:rPr lang="pt-PT" dirty="0" err="1" smtClean="0"/>
              <a:t>bank</a:t>
            </a:r>
            <a:r>
              <a:rPr lang="pt-PT" dirty="0" smtClean="0"/>
              <a:t>, </a:t>
            </a:r>
            <a:r>
              <a:rPr lang="pt-PT" dirty="0" err="1" smtClean="0"/>
              <a:t>containing</a:t>
            </a:r>
            <a:r>
              <a:rPr lang="pt-PT" dirty="0" smtClean="0"/>
              <a:t> </a:t>
            </a:r>
            <a:r>
              <a:rPr lang="pt-PT" dirty="0" err="1" smtClean="0"/>
              <a:t>information</a:t>
            </a:r>
            <a:r>
              <a:rPr lang="pt-PT" dirty="0" smtClean="0"/>
              <a:t> </a:t>
            </a:r>
            <a:r>
              <a:rPr lang="pt-PT" dirty="0" err="1" smtClean="0"/>
              <a:t>about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, </a:t>
            </a:r>
            <a:r>
              <a:rPr lang="pt-PT" dirty="0" err="1" smtClean="0"/>
              <a:t>loans</a:t>
            </a:r>
            <a:r>
              <a:rPr lang="pt-PT" dirty="0" smtClean="0"/>
              <a:t>, </a:t>
            </a:r>
            <a:r>
              <a:rPr lang="pt-PT" dirty="0" err="1" smtClean="0"/>
              <a:t>transactions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credit</a:t>
            </a:r>
            <a:r>
              <a:rPr lang="pt-PT" dirty="0" smtClean="0"/>
              <a:t> </a:t>
            </a:r>
            <a:r>
              <a:rPr lang="pt-PT" dirty="0" err="1" smtClean="0"/>
              <a:t>cards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There</a:t>
            </a:r>
            <a:r>
              <a:rPr lang="pt-PT" dirty="0" smtClean="0"/>
              <a:t> </a:t>
            </a:r>
            <a:r>
              <a:rPr lang="pt-PT" dirty="0" err="1" smtClean="0"/>
              <a:t>is</a:t>
            </a:r>
            <a:r>
              <a:rPr lang="pt-PT" dirty="0" smtClean="0"/>
              <a:t> </a:t>
            </a:r>
            <a:r>
              <a:rPr lang="pt-PT" dirty="0" err="1" smtClean="0"/>
              <a:t>also</a:t>
            </a:r>
            <a:r>
              <a:rPr lang="pt-PT" dirty="0" smtClean="0"/>
              <a:t> </a:t>
            </a:r>
            <a:r>
              <a:rPr lang="pt-PT" dirty="0" err="1" smtClean="0"/>
              <a:t>demographic</a:t>
            </a:r>
            <a:r>
              <a:rPr lang="pt-PT" dirty="0" smtClean="0"/>
              <a:t> data to </a:t>
            </a:r>
            <a:r>
              <a:rPr lang="pt-PT" dirty="0" err="1" smtClean="0"/>
              <a:t>help</a:t>
            </a:r>
            <a:r>
              <a:rPr lang="pt-PT" dirty="0" smtClean="0"/>
              <a:t> </a:t>
            </a:r>
            <a:r>
              <a:rPr lang="pt-PT" dirty="0" err="1" smtClean="0"/>
              <a:t>understanding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wants</a:t>
            </a:r>
            <a:r>
              <a:rPr lang="pt-PT" dirty="0" smtClean="0"/>
              <a:t> to improve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understanding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customers</a:t>
            </a:r>
            <a:r>
              <a:rPr lang="pt-PT" dirty="0" smtClean="0"/>
              <a:t> in </a:t>
            </a:r>
            <a:r>
              <a:rPr lang="pt-PT" dirty="0" err="1" smtClean="0"/>
              <a:t>order</a:t>
            </a:r>
            <a:r>
              <a:rPr lang="pt-PT" dirty="0" smtClean="0"/>
              <a:t> to </a:t>
            </a:r>
            <a:r>
              <a:rPr lang="pt-PT" dirty="0" err="1" smtClean="0"/>
              <a:t>perform</a:t>
            </a:r>
            <a:r>
              <a:rPr lang="pt-PT" dirty="0" smtClean="0"/>
              <a:t> </a:t>
            </a:r>
            <a:r>
              <a:rPr lang="pt-PT" dirty="0" err="1" smtClean="0"/>
              <a:t>actions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to improve </a:t>
            </a:r>
            <a:r>
              <a:rPr lang="pt-PT" dirty="0" err="1" smtClean="0"/>
              <a:t>its</a:t>
            </a:r>
            <a:r>
              <a:rPr lang="pt-PT" dirty="0" smtClean="0"/>
              <a:t> </a:t>
            </a:r>
            <a:r>
              <a:rPr lang="pt-PT" dirty="0" err="1" smtClean="0"/>
              <a:t>services</a:t>
            </a:r>
            <a:r>
              <a:rPr lang="pt-PT" dirty="0" smtClean="0"/>
              <a:t>.</a:t>
            </a:r>
            <a:endParaRPr lang="pt-PT" dirty="0"/>
          </a:p>
          <a:p>
            <a:endParaRPr lang="pt-PT" dirty="0" smtClean="0"/>
          </a:p>
          <a:p>
            <a:r>
              <a:rPr lang="pt-PT" sz="2400" b="1" dirty="0" err="1" smtClean="0">
                <a:solidFill>
                  <a:srgbClr val="B9122B"/>
                </a:solidFill>
              </a:rPr>
              <a:t>Descriptive</a:t>
            </a:r>
            <a:r>
              <a:rPr lang="pt-PT" sz="2400" b="1" dirty="0" smtClean="0">
                <a:solidFill>
                  <a:srgbClr val="B9122B"/>
                </a:solidFill>
              </a:rPr>
              <a:t> </a:t>
            </a:r>
            <a:r>
              <a:rPr lang="pt-PT" sz="2400" b="1" dirty="0" err="1" smtClean="0">
                <a:solidFill>
                  <a:srgbClr val="B9122B"/>
                </a:solidFill>
              </a:rPr>
              <a:t>Goals</a:t>
            </a:r>
            <a:endParaRPr lang="pt-PT" sz="2400" b="1" dirty="0">
              <a:solidFill>
                <a:srgbClr val="B9122B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Study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, </a:t>
            </a:r>
            <a:r>
              <a:rPr lang="pt-PT" dirty="0" err="1" smtClean="0"/>
              <a:t>concerning</a:t>
            </a:r>
            <a:r>
              <a:rPr lang="pt-PT" dirty="0" smtClean="0"/>
              <a:t> </a:t>
            </a:r>
            <a:r>
              <a:rPr lang="pt-PT" dirty="0" err="1" smtClean="0"/>
              <a:t>their</a:t>
            </a:r>
            <a:r>
              <a:rPr lang="pt-PT" dirty="0" smtClean="0"/>
              <a:t> </a:t>
            </a:r>
            <a:r>
              <a:rPr lang="pt-PT" dirty="0" err="1" smtClean="0"/>
              <a:t>loans</a:t>
            </a:r>
            <a:r>
              <a:rPr lang="pt-PT" dirty="0" smtClean="0"/>
              <a:t> (</a:t>
            </a:r>
            <a:r>
              <a:rPr lang="pt-PT" dirty="0" err="1" smtClean="0"/>
              <a:t>amounts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dirty="0" err="1" smtClean="0"/>
              <a:t>durations</a:t>
            </a:r>
            <a:r>
              <a:rPr lang="pt-PT" dirty="0" smtClean="0"/>
              <a:t>), </a:t>
            </a:r>
            <a:r>
              <a:rPr lang="pt-PT" dirty="0" err="1" smtClean="0"/>
              <a:t>transactions</a:t>
            </a:r>
            <a:r>
              <a:rPr lang="pt-PT" dirty="0" smtClean="0"/>
              <a:t>, etc. to </a:t>
            </a:r>
            <a:r>
              <a:rPr lang="pt-PT" dirty="0" err="1" smtClean="0"/>
              <a:t>formulate</a:t>
            </a:r>
            <a:r>
              <a:rPr lang="pt-PT" dirty="0" smtClean="0"/>
              <a:t> a </a:t>
            </a:r>
            <a:r>
              <a:rPr lang="pt-PT" dirty="0" err="1" smtClean="0"/>
              <a:t>process</a:t>
            </a:r>
            <a:r>
              <a:rPr lang="pt-PT" dirty="0" smtClean="0"/>
              <a:t> to </a:t>
            </a:r>
            <a:r>
              <a:rPr lang="pt-PT" dirty="0" err="1" smtClean="0"/>
              <a:t>achieve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b="1" dirty="0" err="1" smtClean="0"/>
              <a:t>predictive</a:t>
            </a:r>
            <a:r>
              <a:rPr lang="pt-PT" b="1" dirty="0" smtClean="0"/>
              <a:t> </a:t>
            </a:r>
            <a:r>
              <a:rPr lang="pt-PT" b="1" dirty="0" err="1" smtClean="0"/>
              <a:t>goal</a:t>
            </a:r>
            <a:r>
              <a:rPr lang="pt-PT" dirty="0"/>
              <a:t>;</a:t>
            </a:r>
            <a:endParaRPr lang="pt-PT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Study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environment</a:t>
            </a:r>
            <a:r>
              <a:rPr lang="pt-PT" dirty="0" smtClean="0"/>
              <a:t> to </a:t>
            </a:r>
            <a:r>
              <a:rPr lang="pt-PT" dirty="0" err="1" smtClean="0"/>
              <a:t>understand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type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bank</a:t>
            </a:r>
            <a:r>
              <a:rPr lang="pt-PT" dirty="0" smtClean="0"/>
              <a:t> </a:t>
            </a:r>
            <a:r>
              <a:rPr lang="pt-PT" dirty="0" err="1" smtClean="0"/>
              <a:t>should</a:t>
            </a:r>
            <a:r>
              <a:rPr lang="pt-PT" dirty="0" smtClean="0"/>
              <a:t> target,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districts</a:t>
            </a:r>
            <a:r>
              <a:rPr lang="pt-PT" dirty="0" smtClean="0"/>
              <a:t> </a:t>
            </a:r>
            <a:r>
              <a:rPr lang="pt-PT" dirty="0" err="1" smtClean="0"/>
              <a:t>where</a:t>
            </a:r>
            <a:r>
              <a:rPr lang="pt-PT" dirty="0" smtClean="0"/>
              <a:t> </a:t>
            </a:r>
            <a:r>
              <a:rPr lang="pt-PT" dirty="0" err="1" smtClean="0"/>
              <a:t>they</a:t>
            </a:r>
            <a:r>
              <a:rPr lang="pt-PT" dirty="0" smtClean="0"/>
              <a:t> are </a:t>
            </a:r>
            <a:r>
              <a:rPr lang="pt-PT" dirty="0" err="1" smtClean="0"/>
              <a:t>located</a:t>
            </a:r>
            <a:r>
              <a:rPr lang="pt-PT" dirty="0" smtClean="0"/>
              <a:t>, etc.</a:t>
            </a:r>
            <a:endParaRPr lang="pt-PT" dirty="0"/>
          </a:p>
          <a:p>
            <a:endParaRPr lang="pt-PT" dirty="0" smtClean="0">
              <a:solidFill>
                <a:srgbClr val="B9122B"/>
              </a:solidFill>
            </a:endParaRPr>
          </a:p>
          <a:p>
            <a:r>
              <a:rPr lang="pt-PT" sz="2400" b="1" dirty="0" err="1" smtClean="0">
                <a:solidFill>
                  <a:srgbClr val="B9122B"/>
                </a:solidFill>
              </a:rPr>
              <a:t>Predictive</a:t>
            </a:r>
            <a:r>
              <a:rPr lang="pt-PT" sz="2400" b="1" dirty="0" smtClean="0">
                <a:solidFill>
                  <a:srgbClr val="B9122B"/>
                </a:solidFill>
              </a:rPr>
              <a:t> </a:t>
            </a:r>
            <a:r>
              <a:rPr lang="pt-PT" sz="2400" b="1" dirty="0" err="1" smtClean="0">
                <a:solidFill>
                  <a:srgbClr val="B9122B"/>
                </a:solidFill>
              </a:rPr>
              <a:t>Goal</a:t>
            </a:r>
            <a:endParaRPr lang="pt-PT" sz="2400" b="1" dirty="0" smtClean="0">
              <a:solidFill>
                <a:srgbClr val="B9122B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pt-PT" dirty="0" smtClean="0"/>
              <a:t>Determine </a:t>
            </a:r>
            <a:r>
              <a:rPr lang="pt-PT" dirty="0" err="1" smtClean="0"/>
              <a:t>whether</a:t>
            </a:r>
            <a:r>
              <a:rPr lang="pt-PT" dirty="0" smtClean="0"/>
              <a:t> a </a:t>
            </a:r>
            <a:r>
              <a:rPr lang="pt-PT" dirty="0" err="1" smtClean="0"/>
              <a:t>loan</a:t>
            </a:r>
            <a:r>
              <a:rPr lang="pt-PT" dirty="0" smtClean="0"/>
              <a:t> </a:t>
            </a:r>
            <a:r>
              <a:rPr lang="pt-PT" dirty="0" err="1" smtClean="0"/>
              <a:t>will</a:t>
            </a:r>
            <a:r>
              <a:rPr lang="pt-PT" dirty="0" smtClean="0"/>
              <a:t> </a:t>
            </a:r>
            <a:r>
              <a:rPr lang="pt-PT" dirty="0" err="1" smtClean="0"/>
              <a:t>end</a:t>
            </a:r>
            <a:r>
              <a:rPr lang="pt-PT" dirty="0" smtClean="0"/>
              <a:t> </a:t>
            </a:r>
            <a:r>
              <a:rPr lang="pt-PT" dirty="0" err="1" smtClean="0"/>
              <a:t>successfully</a:t>
            </a:r>
            <a:r>
              <a:rPr lang="pt-PT" dirty="0" smtClean="0"/>
              <a:t>.</a:t>
            </a:r>
            <a:endParaRPr lang="pt-PT" dirty="0"/>
          </a:p>
        </p:txBody>
      </p:sp>
      <p:sp>
        <p:nvSpPr>
          <p:cNvPr id="7" name="CaixaDeTexto 6"/>
          <p:cNvSpPr txBox="1"/>
          <p:nvPr/>
        </p:nvSpPr>
        <p:spPr>
          <a:xfrm>
            <a:off x="2137893" y="456504"/>
            <a:ext cx="4678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Domain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description</a:t>
            </a:r>
            <a:endParaRPr lang="pt-PT" sz="44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722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#3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6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93884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Exploratory</a:t>
            </a:r>
            <a:r>
              <a:rPr lang="pt-PT" sz="6000" dirty="0" smtClean="0">
                <a:solidFill>
                  <a:srgbClr val="00568A"/>
                </a:solidFill>
              </a:rPr>
              <a:t> </a:t>
            </a:r>
            <a:r>
              <a:rPr lang="pt-PT" sz="6000" dirty="0" smtClean="0">
                <a:solidFill>
                  <a:srgbClr val="00568A"/>
                </a:solidFill>
              </a:rPr>
              <a:t>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548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</a:t>
            </a:r>
            <a:r>
              <a:rPr lang="pt-PT" sz="5400" dirty="0" smtClean="0">
                <a:solidFill>
                  <a:srgbClr val="B9122B"/>
                </a:solidFill>
              </a:rPr>
              <a:t>EDA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292439" y="423309"/>
            <a:ext cx="40797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smtClean="0">
                <a:solidFill>
                  <a:srgbClr val="00568A"/>
                </a:solidFill>
              </a:rPr>
              <a:t>Data </a:t>
            </a:r>
            <a:r>
              <a:rPr lang="pt-PT" sz="4400" dirty="0" err="1" smtClean="0">
                <a:solidFill>
                  <a:srgbClr val="00568A"/>
                </a:solidFill>
              </a:rPr>
              <a:t>preparation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7</a:t>
            </a:fld>
            <a:endParaRPr lang="pt-PT"/>
          </a:p>
        </p:txBody>
      </p:sp>
      <p:sp>
        <p:nvSpPr>
          <p:cNvPr id="6" name="CaixaDeTexto 5"/>
          <p:cNvSpPr txBox="1"/>
          <p:nvPr/>
        </p:nvSpPr>
        <p:spPr>
          <a:xfrm>
            <a:off x="623455" y="1925783"/>
            <a:ext cx="9384631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400" b="1" dirty="0" err="1" smtClean="0"/>
              <a:t>Extract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implicit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knowledge</a:t>
            </a:r>
            <a:endParaRPr lang="pt-PT" sz="2400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Extract</a:t>
            </a:r>
            <a:r>
              <a:rPr lang="pt-PT" dirty="0" smtClean="0"/>
              <a:t> </a:t>
            </a:r>
            <a:r>
              <a:rPr lang="pt-PT" i="1" dirty="0" err="1" smtClean="0"/>
              <a:t>birthdate</a:t>
            </a:r>
            <a:r>
              <a:rPr lang="pt-PT" dirty="0" smtClean="0"/>
              <a:t> </a:t>
            </a:r>
            <a:r>
              <a:rPr lang="pt-PT" dirty="0" err="1" smtClean="0"/>
              <a:t>and</a:t>
            </a:r>
            <a:r>
              <a:rPr lang="pt-PT" dirty="0" smtClean="0"/>
              <a:t> </a:t>
            </a:r>
            <a:r>
              <a:rPr lang="pt-PT" i="1" dirty="0" err="1" smtClean="0"/>
              <a:t>gender</a:t>
            </a:r>
            <a:r>
              <a:rPr lang="pt-PT" dirty="0" smtClean="0"/>
              <a:t>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i="1" dirty="0" err="1" smtClean="0"/>
              <a:t>birthnumber</a:t>
            </a:r>
            <a:r>
              <a:rPr lang="pt-PT" dirty="0" smtClean="0"/>
              <a:t> (</a:t>
            </a:r>
            <a:r>
              <a:rPr lang="pt-PT" dirty="0" err="1" smtClean="0"/>
              <a:t>Clients</a:t>
            </a:r>
            <a:r>
              <a:rPr lang="pt-PT" dirty="0" smtClean="0"/>
              <a:t> </a:t>
            </a:r>
            <a:r>
              <a:rPr lang="pt-PT" dirty="0" err="1" smtClean="0"/>
              <a:t>relation</a:t>
            </a:r>
            <a:r>
              <a:rPr lang="pt-PT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Extract</a:t>
            </a:r>
            <a:r>
              <a:rPr lang="pt-PT" dirty="0" smtClean="0"/>
              <a:t> age </a:t>
            </a:r>
            <a:r>
              <a:rPr lang="pt-PT" dirty="0" err="1" smtClean="0"/>
              <a:t>from</a:t>
            </a:r>
            <a:r>
              <a:rPr lang="pt-PT" dirty="0" smtClean="0"/>
              <a:t> </a:t>
            </a:r>
            <a:r>
              <a:rPr lang="pt-PT" i="1" dirty="0" err="1" smtClean="0"/>
              <a:t>birthnumber</a:t>
            </a:r>
            <a:r>
              <a:rPr lang="pt-PT" dirty="0"/>
              <a:t> </a:t>
            </a:r>
            <a:r>
              <a:rPr lang="pt-PT" dirty="0" smtClean="0"/>
              <a:t>(</a:t>
            </a:r>
            <a:r>
              <a:rPr lang="pt-PT" b="1" dirty="0" smtClean="0"/>
              <a:t>note</a:t>
            </a:r>
            <a:r>
              <a:rPr lang="pt-PT" dirty="0" smtClean="0"/>
              <a:t>: assume 2016 as </a:t>
            </a:r>
            <a:r>
              <a:rPr lang="pt-PT" dirty="0" err="1" smtClean="0"/>
              <a:t>current</a:t>
            </a:r>
            <a:r>
              <a:rPr lang="pt-PT" dirty="0" smtClean="0"/>
              <a:t> </a:t>
            </a:r>
            <a:r>
              <a:rPr lang="pt-PT" dirty="0" err="1" smtClean="0"/>
              <a:t>year</a:t>
            </a:r>
            <a:r>
              <a:rPr lang="pt-PT" dirty="0" smtClean="0"/>
              <a:t>)</a:t>
            </a:r>
            <a:endParaRPr lang="pt-PT" dirty="0"/>
          </a:p>
          <a:p>
            <a:endParaRPr lang="pt-PT" i="1" dirty="0" smtClean="0"/>
          </a:p>
          <a:p>
            <a:r>
              <a:rPr lang="pt-PT" sz="2400" b="1" dirty="0" smtClean="0"/>
              <a:t>Complete </a:t>
            </a:r>
            <a:r>
              <a:rPr lang="pt-PT" sz="2400" b="1" dirty="0" err="1" smtClean="0"/>
              <a:t>missing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values</a:t>
            </a:r>
            <a:endParaRPr lang="pt-PT" sz="2400" dirty="0"/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District</a:t>
            </a:r>
            <a:r>
              <a:rPr lang="pt-PT" dirty="0" smtClean="0"/>
              <a:t> </a:t>
            </a:r>
            <a:r>
              <a:rPr lang="pt-PT" i="1" dirty="0" err="1" smtClean="0"/>
              <a:t>Jesenik</a:t>
            </a:r>
            <a:r>
              <a:rPr lang="pt-PT" dirty="0" smtClean="0"/>
              <a:t> </a:t>
            </a:r>
            <a:r>
              <a:rPr lang="pt-PT" dirty="0" err="1" smtClean="0"/>
              <a:t>had</a:t>
            </a:r>
            <a:r>
              <a:rPr lang="pt-PT" dirty="0" smtClean="0"/>
              <a:t> </a:t>
            </a:r>
            <a:r>
              <a:rPr lang="pt-PT" dirty="0" err="1" smtClean="0"/>
              <a:t>missing</a:t>
            </a:r>
            <a:r>
              <a:rPr lang="pt-PT" dirty="0" smtClean="0"/>
              <a:t> </a:t>
            </a:r>
            <a:r>
              <a:rPr lang="pt-PT" dirty="0" err="1" smtClean="0"/>
              <a:t>values</a:t>
            </a:r>
            <a:r>
              <a:rPr lang="pt-PT" dirty="0" smtClean="0"/>
              <a:t> (</a:t>
            </a:r>
            <a:r>
              <a:rPr lang="pt-PT" dirty="0" err="1" smtClean="0"/>
              <a:t>unemployment</a:t>
            </a:r>
            <a:r>
              <a:rPr lang="pt-PT" dirty="0" smtClean="0"/>
              <a:t> rate 1996 </a:t>
            </a:r>
            <a:r>
              <a:rPr lang="pt-PT" dirty="0" err="1" smtClean="0"/>
              <a:t>and</a:t>
            </a:r>
            <a:r>
              <a:rPr lang="pt-PT" dirty="0" smtClean="0"/>
              <a:t> crimes in 1996)</a:t>
            </a:r>
          </a:p>
          <a:p>
            <a:pPr marL="285750" indent="-285750">
              <a:buFont typeface="Arial" charset="0"/>
              <a:buChar char="•"/>
            </a:pP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ones</a:t>
            </a:r>
            <a:r>
              <a:rPr lang="pt-PT" dirty="0" smtClean="0"/>
              <a:t> </a:t>
            </a:r>
            <a:r>
              <a:rPr lang="pt-PT" dirty="0" err="1" smtClean="0"/>
              <a:t>were</a:t>
            </a:r>
            <a:r>
              <a:rPr lang="pt-PT" dirty="0" smtClean="0"/>
              <a:t> </a:t>
            </a:r>
            <a:r>
              <a:rPr lang="pt-PT" dirty="0" err="1" smtClean="0"/>
              <a:t>replaced</a:t>
            </a:r>
            <a:r>
              <a:rPr lang="pt-PT" dirty="0" smtClean="0"/>
              <a:t> </a:t>
            </a:r>
            <a:r>
              <a:rPr lang="pt-PT" dirty="0" err="1" smtClean="0"/>
              <a:t>by</a:t>
            </a:r>
            <a:r>
              <a:rPr lang="pt-PT" dirty="0" smtClean="0"/>
              <a:t> </a:t>
            </a:r>
            <a:r>
              <a:rPr lang="pt-PT" dirty="0" err="1" smtClean="0"/>
              <a:t>the</a:t>
            </a:r>
            <a:r>
              <a:rPr lang="pt-PT" dirty="0" smtClean="0"/>
              <a:t> </a:t>
            </a:r>
            <a:r>
              <a:rPr lang="pt-PT" dirty="0" err="1" smtClean="0"/>
              <a:t>median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all</a:t>
            </a:r>
            <a:r>
              <a:rPr lang="pt-PT" dirty="0" smtClean="0"/>
              <a:t> </a:t>
            </a:r>
            <a:r>
              <a:rPr lang="pt-PT" dirty="0" err="1" smtClean="0"/>
              <a:t>other</a:t>
            </a:r>
            <a:r>
              <a:rPr lang="pt-PT" dirty="0" smtClean="0"/>
              <a:t> </a:t>
            </a:r>
            <a:r>
              <a:rPr lang="pt-PT" dirty="0" err="1" smtClean="0"/>
              <a:t>districts</a:t>
            </a:r>
            <a:endParaRPr lang="pt-PT" dirty="0" smtClean="0"/>
          </a:p>
          <a:p>
            <a:endParaRPr lang="pt-PT" dirty="0"/>
          </a:p>
          <a:p>
            <a:r>
              <a:rPr lang="pt-PT" sz="2400" b="1" dirty="0" err="1" smtClean="0"/>
              <a:t>Extract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useful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information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from</a:t>
            </a:r>
            <a:r>
              <a:rPr lang="pt-PT" sz="2400" b="1" dirty="0" smtClean="0"/>
              <a:t> </a:t>
            </a:r>
            <a:r>
              <a:rPr lang="pt-PT" sz="2400" b="1" dirty="0" err="1" smtClean="0"/>
              <a:t>transactions</a:t>
            </a:r>
            <a:endParaRPr lang="pt-PT" dirty="0" smtClean="0"/>
          </a:p>
          <a:p>
            <a:pPr marL="342900" indent="-342900">
              <a:buFont typeface="Arial" charset="0"/>
              <a:buChar char="•"/>
            </a:pPr>
            <a:r>
              <a:rPr lang="pt-PT" dirty="0" err="1" smtClean="0"/>
              <a:t>Accounts</a:t>
            </a:r>
            <a:r>
              <a:rPr lang="pt-PT" dirty="0" smtClean="0"/>
              <a:t> </a:t>
            </a:r>
            <a:r>
              <a:rPr lang="pt-PT" dirty="0" err="1" smtClean="0"/>
              <a:t>with</a:t>
            </a:r>
            <a:r>
              <a:rPr lang="pt-PT" dirty="0" smtClean="0"/>
              <a:t> </a:t>
            </a:r>
            <a:r>
              <a:rPr lang="pt-PT" dirty="0" err="1" smtClean="0"/>
              <a:t>history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sanctions</a:t>
            </a:r>
            <a:endParaRPr lang="pt-PT" dirty="0" smtClean="0"/>
          </a:p>
          <a:p>
            <a:pPr marL="342900" indent="-342900">
              <a:buFont typeface="Arial" charset="0"/>
              <a:buChar char="•"/>
            </a:pPr>
            <a:endParaRPr lang="pt-PT" dirty="0"/>
          </a:p>
          <a:p>
            <a:r>
              <a:rPr lang="pt-PT" sz="2400" b="1" dirty="0" err="1" smtClean="0"/>
              <a:t>Discretization</a:t>
            </a:r>
            <a:endParaRPr lang="pt-PT" sz="2400" b="1" dirty="0" smtClean="0"/>
          </a:p>
          <a:p>
            <a:pPr marL="285750" indent="-285750">
              <a:buFont typeface="Arial" charset="0"/>
              <a:buChar char="•"/>
            </a:pPr>
            <a:r>
              <a:rPr lang="pt-PT" dirty="0" smtClean="0"/>
              <a:t>Use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these</a:t>
            </a:r>
            <a:r>
              <a:rPr lang="pt-PT" dirty="0" smtClean="0"/>
              <a:t> </a:t>
            </a:r>
            <a:r>
              <a:rPr lang="pt-PT" dirty="0" err="1" smtClean="0"/>
              <a:t>of</a:t>
            </a:r>
            <a:r>
              <a:rPr lang="pt-PT" dirty="0" smtClean="0"/>
              <a:t> </a:t>
            </a:r>
            <a:r>
              <a:rPr lang="pt-PT" dirty="0" err="1" smtClean="0"/>
              <a:t>techniques</a:t>
            </a:r>
            <a:r>
              <a:rPr lang="pt-PT" dirty="0" smtClean="0"/>
              <a:t> for </a:t>
            </a:r>
            <a:r>
              <a:rPr lang="pt-PT" dirty="0" err="1" smtClean="0"/>
              <a:t>converting</a:t>
            </a:r>
            <a:r>
              <a:rPr lang="pt-PT" dirty="0" smtClean="0"/>
              <a:t> </a:t>
            </a:r>
            <a:r>
              <a:rPr lang="pt-PT" dirty="0" err="1" smtClean="0"/>
              <a:t>quantitative</a:t>
            </a:r>
            <a:r>
              <a:rPr lang="pt-PT" dirty="0" smtClean="0"/>
              <a:t> to </a:t>
            </a:r>
            <a:r>
              <a:rPr lang="pt-PT" dirty="0" err="1" smtClean="0"/>
              <a:t>qualitative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43056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099973" y="2434106"/>
            <a:ext cx="174625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8800" dirty="0" smtClean="0">
                <a:solidFill>
                  <a:srgbClr val="B9122B"/>
                </a:solidFill>
              </a:rPr>
              <a:t>#4</a:t>
            </a:r>
            <a:endParaRPr lang="pt-PT" sz="8800" dirty="0">
              <a:solidFill>
                <a:srgbClr val="B9122B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8</a:t>
            </a:fld>
            <a:endParaRPr lang="pt-PT"/>
          </a:p>
        </p:txBody>
      </p:sp>
      <p:sp>
        <p:nvSpPr>
          <p:cNvPr id="13" name="CaixaDeTexto 12"/>
          <p:cNvSpPr txBox="1"/>
          <p:nvPr/>
        </p:nvSpPr>
        <p:spPr>
          <a:xfrm>
            <a:off x="2846231" y="2649550"/>
            <a:ext cx="784118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dirty="0" err="1" smtClean="0">
                <a:solidFill>
                  <a:srgbClr val="00568A"/>
                </a:solidFill>
              </a:rPr>
              <a:t>Descriptive</a:t>
            </a:r>
            <a:r>
              <a:rPr lang="pt-PT" sz="6000" dirty="0" smtClean="0">
                <a:solidFill>
                  <a:srgbClr val="00568A"/>
                </a:solidFill>
              </a:rPr>
              <a:t> data </a:t>
            </a:r>
            <a:r>
              <a:rPr lang="pt-PT" sz="6000" dirty="0" err="1" smtClean="0">
                <a:solidFill>
                  <a:srgbClr val="00568A"/>
                </a:solidFill>
              </a:rPr>
              <a:t>analysis</a:t>
            </a:r>
            <a:endParaRPr lang="pt-PT" sz="6000" dirty="0">
              <a:solidFill>
                <a:srgbClr val="00568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292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0" y="0"/>
            <a:ext cx="12192000" cy="157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endParaRPr lang="pt-PT" dirty="0"/>
          </a:p>
        </p:txBody>
      </p:sp>
      <p:sp>
        <p:nvSpPr>
          <p:cNvPr id="3" name="CaixaDeTexto 2"/>
          <p:cNvSpPr txBox="1"/>
          <p:nvPr/>
        </p:nvSpPr>
        <p:spPr>
          <a:xfrm>
            <a:off x="623455" y="346365"/>
            <a:ext cx="1668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5400" dirty="0" smtClean="0">
                <a:solidFill>
                  <a:srgbClr val="B9122B"/>
                </a:solidFill>
              </a:rPr>
              <a:t>#DM</a:t>
            </a:r>
            <a:endParaRPr lang="pt-PT" sz="5400" dirty="0">
              <a:solidFill>
                <a:srgbClr val="B9122B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137893" y="404988"/>
            <a:ext cx="46844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4400" dirty="0" err="1" smtClean="0">
                <a:solidFill>
                  <a:srgbClr val="00568A"/>
                </a:solidFill>
              </a:rPr>
              <a:t>Gender</a:t>
            </a:r>
            <a:r>
              <a:rPr lang="pt-PT" sz="4400" dirty="0" smtClean="0">
                <a:solidFill>
                  <a:srgbClr val="00568A"/>
                </a:solidFill>
              </a:rPr>
              <a:t> </a:t>
            </a:r>
            <a:r>
              <a:rPr lang="pt-PT" sz="4400" dirty="0" err="1" smtClean="0">
                <a:solidFill>
                  <a:srgbClr val="00568A"/>
                </a:solidFill>
              </a:rPr>
              <a:t>distribution</a:t>
            </a:r>
            <a:endParaRPr lang="pt-PT" sz="4400" dirty="0">
              <a:solidFill>
                <a:srgbClr val="00568A"/>
              </a:solidFill>
            </a:endParaRPr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83189C-B5E2-F345-AC06-1CEB972D3557}" type="slidenum">
              <a:rPr lang="pt-PT" smtClean="0"/>
              <a:t>9</a:t>
            </a:fld>
            <a:endParaRPr lang="pt-PT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700" y="1578264"/>
            <a:ext cx="6832599" cy="527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37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1565</TotalTime>
  <Words>1367</Words>
  <Application>Microsoft Macintosh PowerPoint</Application>
  <PresentationFormat>Ecrã Panorâmico</PresentationFormat>
  <Paragraphs>441</Paragraphs>
  <Slides>29</Slides>
  <Notes>28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29</vt:i4>
      </vt:variant>
    </vt:vector>
  </HeadingPairs>
  <TitlesOfParts>
    <vt:vector size="35" baseType="lpstr">
      <vt:lpstr>Calibri</vt:lpstr>
      <vt:lpstr>Calibri Light</vt:lpstr>
      <vt:lpstr>Mangal</vt:lpstr>
      <vt:lpstr>Roboto</vt:lpstr>
      <vt:lpstr>Arial</vt:lpstr>
      <vt:lpstr>Tema do Office</vt:lpstr>
      <vt:lpstr>:: Banking data mining case study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:: Traffic estimation using mobile probes</dc:title>
  <dc:creator>Márcio Fontes</dc:creator>
  <cp:lastModifiedBy> </cp:lastModifiedBy>
  <cp:revision>36</cp:revision>
  <dcterms:created xsi:type="dcterms:W3CDTF">2017-01-04T17:47:41Z</dcterms:created>
  <dcterms:modified xsi:type="dcterms:W3CDTF">2017-01-06T01:09:43Z</dcterms:modified>
</cp:coreProperties>
</file>

<file path=docProps/thumbnail.jpeg>
</file>